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948" r:id="rId4"/>
    <p:sldMasterId id="2147483724" r:id="rId5"/>
    <p:sldMasterId id="2147483685" r:id="rId6"/>
    <p:sldMasterId id="2147483730" r:id="rId7"/>
    <p:sldMasterId id="2147483937" r:id="rId8"/>
    <p:sldMasterId id="2147483952" r:id="rId9"/>
  </p:sldMasterIdLst>
  <p:notesMasterIdLst>
    <p:notesMasterId r:id="rId16"/>
  </p:notesMasterIdLst>
  <p:handoutMasterIdLst>
    <p:handoutMasterId r:id="rId17"/>
  </p:handoutMasterIdLst>
  <p:sldIdLst>
    <p:sldId id="257" r:id="rId10"/>
    <p:sldId id="320" r:id="rId11"/>
    <p:sldId id="394" r:id="rId12"/>
    <p:sldId id="398" r:id="rId13"/>
    <p:sldId id="397" r:id="rId14"/>
    <p:sldId id="291" r:id="rId15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C9"/>
    <a:srgbClr val="FFFFCC"/>
    <a:srgbClr val="D2FDBF"/>
    <a:srgbClr val="99FFCC"/>
    <a:srgbClr val="00091A"/>
    <a:srgbClr val="3155A6"/>
    <a:srgbClr val="003399"/>
    <a:srgbClr val="64C3D5"/>
    <a:srgbClr val="FFEE1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4690" autoAdjust="0"/>
  </p:normalViewPr>
  <p:slideViewPr>
    <p:cSldViewPr>
      <p:cViewPr varScale="1">
        <p:scale>
          <a:sx n="72" d="100"/>
          <a:sy n="72" d="100"/>
        </p:scale>
        <p:origin x="84" y="52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CBB803-6892-4694-BAF1-076F575740EE}" type="datetimeFigureOut">
              <a:rPr lang="es-UY"/>
              <a:pPr>
                <a:defRPr/>
              </a:pPr>
              <a:t>17/4/2024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A919A06-B85B-46C9-A8DC-10D2A46CEBB3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4E4B90-C27E-40F6-83D4-FCBDDC0A9621}" type="datetimeFigureOut">
              <a:rPr lang="es-UY"/>
              <a:pPr>
                <a:defRPr/>
              </a:pPr>
              <a:t>17/4/2024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82E0A-4C04-4AB0-A177-71EEBAE2FA24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2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204183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3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079229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4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879269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5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652057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71975"/>
            <a:ext cx="19446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5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5997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37951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1043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2876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505058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164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733502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91328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961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033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6146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/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2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1769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75237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30158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1656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528744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5285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796794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4">
            <a:extLst>
              <a:ext uri="{FF2B5EF4-FFF2-40B4-BE49-F238E27FC236}">
                <a16:creationId xmlns:a16="http://schemas.microsoft.com/office/drawing/2014/main" id="{A3379D23-28A4-407E-AFDF-839BA39EC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61E327D-FA1E-490B-B812-EF86EA24EB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8BEA1E2-709B-4B32-A259-7A6A0773EBD2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4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D81C52-B556-41AC-845A-A87EAE00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4AB51-A4A3-49A7-A800-A52A705DD73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E9BBB1-F2DA-48EE-866A-F08D315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D3878E-F1AD-4D86-ACAA-CEE96FD1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A7B6FA-2A39-4A4E-ADAE-53FCDFF959D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73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22B135-491C-4F8E-9245-2D898796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DCC2E7-77E6-45FE-B09B-4E21F3B0A32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253D0-F52D-4AD9-980B-CDBE41696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2B16CA-2AB6-4DB8-98F4-EBF8AFBD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3125A-8D03-4D00-983A-423F7F0C513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1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68509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6" y="973185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A9843-2267-4F3C-97E7-D655B72C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F98EC-D48F-4F6B-B319-0B6FBDC8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10EF620-35FC-49C9-AFE3-EAD31A78267E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48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308444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76747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15864680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055763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576500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7ECD1-ECC6-4907-91CE-332E3C22D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4557" y="4707340"/>
            <a:ext cx="24970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5E5A86-00CA-4281-9261-C89A11657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29400" y="4707340"/>
            <a:ext cx="21656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46E91CE8-738D-49E7-BB4C-102236172844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01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1829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48615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8812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27683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7334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400354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23528" y="627534"/>
            <a:ext cx="856895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</a:t>
            </a:r>
            <a:endParaRPr lang="es-UY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" y="24235"/>
            <a:ext cx="9130629" cy="513597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71" y="3507854"/>
            <a:ext cx="9130629" cy="16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9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52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4" r:id="rId6"/>
    <p:sldLayoutId id="2147483945" r:id="rId7"/>
    <p:sldLayoutId id="2147483946" r:id="rId8"/>
    <p:sldLayoutId id="214748394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E1E30C8F-3938-453D-96F4-21EDA597695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504DB9B0-6E50-4ED8-BE08-2838F7FAE01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34476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9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soporte@agesic.gub.uy" TargetMode="External"/><Relationship Id="rId4" Type="http://schemas.openxmlformats.org/officeDocument/2006/relationships/hyperlink" Target="mailto:soportewekan@agesic.gub.u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2592387" y="915988"/>
            <a:ext cx="4859337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DEMO – visión del proyecto 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2592388" y="3219450"/>
            <a:ext cx="514796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1600" dirty="0"/>
              <a:t>Fundamentos de Gestión de Proyectos en Agesic</a:t>
            </a:r>
          </a:p>
        </p:txBody>
      </p:sp>
      <p:cxnSp>
        <p:nvCxnSpPr>
          <p:cNvPr id="8" name="Conector recto 7"/>
          <p:cNvCxnSpPr>
            <a:cxnSpLocks/>
          </p:cNvCxnSpPr>
          <p:nvPr/>
        </p:nvCxnSpPr>
        <p:spPr>
          <a:xfrm>
            <a:off x="2665413" y="32194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3">
            <a:extLst>
              <a:ext uri="{FF2B5EF4-FFF2-40B4-BE49-F238E27FC236}">
                <a16:creationId xmlns:a16="http://schemas.microsoft.com/office/drawing/2014/main" id="{CE0998E3-F9BC-7D19-8EA6-AE849D42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Visión del proyecto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22FCCF4-82FF-9668-B455-354D15800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898" y="335013"/>
            <a:ext cx="432048" cy="456879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DDA8A6D-A4D9-8115-E296-AADC28C9CB6A}"/>
              </a:ext>
            </a:extLst>
          </p:cNvPr>
          <p:cNvSpPr txBox="1"/>
          <p:nvPr/>
        </p:nvSpPr>
        <p:spPr>
          <a:xfrm>
            <a:off x="4198954" y="270381"/>
            <a:ext cx="1978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Determinar el </a:t>
            </a:r>
            <a:r>
              <a:rPr lang="es-UY" sz="1200" b="1" i="1" dirty="0">
                <a:latin typeface="+mn-lt"/>
              </a:rPr>
              <a:t>objetivo del proyecto</a:t>
            </a:r>
            <a:r>
              <a:rPr lang="es-UY" sz="1200" dirty="0">
                <a:latin typeface="+mn-lt"/>
              </a:rPr>
              <a:t> y los </a:t>
            </a:r>
            <a:r>
              <a:rPr lang="es-UY" sz="1200" b="1" i="1" dirty="0">
                <a:latin typeface="+mn-lt"/>
              </a:rPr>
              <a:t>propósitos</a:t>
            </a:r>
            <a:r>
              <a:rPr lang="es-UY" sz="1200" dirty="0">
                <a:latin typeface="+mn-lt"/>
              </a:rPr>
              <a:t> que lo justifican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78263073-C01E-391D-6CDE-6D0B12DB7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0232" y="1124237"/>
            <a:ext cx="394492" cy="435776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EC75FAA-21BB-E3B7-BB6C-1F0B6B0A0A8B}"/>
              </a:ext>
            </a:extLst>
          </p:cNvPr>
          <p:cNvSpPr txBox="1"/>
          <p:nvPr/>
        </p:nvSpPr>
        <p:spPr>
          <a:xfrm>
            <a:off x="5148064" y="1103935"/>
            <a:ext cx="2566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Identificar </a:t>
            </a:r>
            <a:r>
              <a:rPr lang="es-UY" sz="1200" b="1" i="1" dirty="0">
                <a:latin typeface="+mn-lt"/>
              </a:rPr>
              <a:t>las principales partes interesadas </a:t>
            </a:r>
            <a:r>
              <a:rPr lang="es-UY" sz="1200" dirty="0">
                <a:latin typeface="+mn-lt"/>
              </a:rPr>
              <a:t>del proyecto en Agesic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104E3AF8-079A-AF53-5631-11F508181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2728" y="1876996"/>
            <a:ext cx="456647" cy="461665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072C2EC4-C344-071B-8CEA-8CFAA0390B5E}"/>
              </a:ext>
            </a:extLst>
          </p:cNvPr>
          <p:cNvSpPr txBox="1"/>
          <p:nvPr/>
        </p:nvSpPr>
        <p:spPr>
          <a:xfrm>
            <a:off x="5868144" y="1842526"/>
            <a:ext cx="2556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Con interesados clave, identificar la </a:t>
            </a:r>
            <a:r>
              <a:rPr lang="es-UY" sz="1200" b="1" i="1" dirty="0">
                <a:latin typeface="+mn-lt"/>
              </a:rPr>
              <a:t>visión del proyecto</a:t>
            </a:r>
            <a:r>
              <a:rPr lang="es-UY" sz="1200" dirty="0">
                <a:latin typeface="+mn-lt"/>
              </a:rPr>
              <a:t>, incluyendo entregables, interesados en el organismo, restricciones y riesgos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E4B8F167-1F11-1BB2-AFCF-B3B043D0369A}"/>
              </a:ext>
            </a:extLst>
          </p:cNvPr>
          <p:cNvGrpSpPr/>
          <p:nvPr/>
        </p:nvGrpSpPr>
        <p:grpSpPr>
          <a:xfrm>
            <a:off x="3591941" y="2950449"/>
            <a:ext cx="3565510" cy="1420964"/>
            <a:chOff x="3649973" y="2950449"/>
            <a:chExt cx="3565510" cy="1420964"/>
          </a:xfrm>
        </p:grpSpPr>
        <p:sp>
          <p:nvSpPr>
            <p:cNvPr id="5" name="Rectángulo redondeado 49">
              <a:extLst>
                <a:ext uri="{FF2B5EF4-FFF2-40B4-BE49-F238E27FC236}">
                  <a16:creationId xmlns:a16="http://schemas.microsoft.com/office/drawing/2014/main" id="{66EAF769-953E-1DF7-68E6-03843A68AE6B}"/>
                </a:ext>
              </a:extLst>
            </p:cNvPr>
            <p:cNvSpPr/>
            <p:nvPr/>
          </p:nvSpPr>
          <p:spPr>
            <a:xfrm>
              <a:off x="3771827" y="3075269"/>
              <a:ext cx="3443656" cy="1296144"/>
            </a:xfrm>
            <a:prstGeom prst="roundRect">
              <a:avLst/>
            </a:prstGeom>
            <a:solidFill>
              <a:srgbClr val="E5FEDA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7FA9208C-8A53-5DEB-3A79-E40843B7245C}"/>
                </a:ext>
              </a:extLst>
            </p:cNvPr>
            <p:cNvSpPr txBox="1"/>
            <p:nvPr/>
          </p:nvSpPr>
          <p:spPr>
            <a:xfrm>
              <a:off x="4358643" y="3122163"/>
              <a:ext cx="25922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ü"/>
              </a:pPr>
              <a:r>
                <a:rPr lang="es-UY" sz="1400" b="1" i="1" dirty="0">
                  <a:latin typeface="+mn-lt"/>
                </a:rPr>
                <a:t>Tablero </a:t>
              </a:r>
              <a:r>
                <a:rPr lang="es-UY" sz="1400" b="1" i="1" dirty="0" err="1">
                  <a:latin typeface="+mn-lt"/>
                </a:rPr>
                <a:t>Wekan</a:t>
              </a:r>
              <a:r>
                <a:rPr lang="es-UY" sz="1400" b="1" i="1" dirty="0">
                  <a:latin typeface="+mn-lt"/>
                </a:rPr>
                <a:t> para Visión del proyecto o producto</a:t>
              </a:r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FEEDDDEA-759F-CBFE-A30C-1406D1933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E5E5E5"/>
                </a:clrFrom>
                <a:clrTo>
                  <a:srgbClr val="E5E5E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49973" y="2950449"/>
              <a:ext cx="517696" cy="510555"/>
            </a:xfrm>
            <a:prstGeom prst="rect">
              <a:avLst/>
            </a:prstGeom>
          </p:spPr>
        </p:pic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B56FF2EC-7331-9DFE-40BB-85D57C67C87E}"/>
              </a:ext>
            </a:extLst>
          </p:cNvPr>
          <p:cNvSpPr txBox="1"/>
          <p:nvPr/>
        </p:nvSpPr>
        <p:spPr>
          <a:xfrm>
            <a:off x="4332893" y="378108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s-UY" sz="1400" b="1" i="1" dirty="0">
                <a:latin typeface="+mn-lt"/>
              </a:rPr>
              <a:t>Ficha del proyecto en </a:t>
            </a:r>
            <a:r>
              <a:rPr lang="es-UY" sz="1400" b="1" i="1" dirty="0" err="1">
                <a:latin typeface="+mn-lt"/>
              </a:rPr>
              <a:t>Siges</a:t>
            </a:r>
            <a:r>
              <a:rPr lang="es-UY" sz="1400" b="1" i="1" dirty="0">
                <a:latin typeface="+mn-lt"/>
              </a:rPr>
              <a:t> Portafolio</a:t>
            </a:r>
          </a:p>
        </p:txBody>
      </p:sp>
    </p:spTree>
    <p:extLst>
      <p:ext uri="{BB962C8B-B14F-4D97-AF65-F5344CB8AC3E}">
        <p14:creationId xmlns:p14="http://schemas.microsoft.com/office/powerpoint/2010/main" val="188381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3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61B3B46E-F1BC-DFE9-1C5F-EEE50E9E6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4" y="570276"/>
            <a:ext cx="8028384" cy="4002948"/>
          </a:xfrm>
          <a:prstGeom prst="rect">
            <a:avLst/>
          </a:prstGeom>
        </p:spPr>
      </p:pic>
      <p:sp>
        <p:nvSpPr>
          <p:cNvPr id="14" name="Título 3">
            <a:extLst>
              <a:ext uri="{FF2B5EF4-FFF2-40B4-BE49-F238E27FC236}">
                <a16:creationId xmlns:a16="http://schemas.microsoft.com/office/drawing/2014/main" id="{CE0998E3-F9BC-7D19-8EA6-AE849D42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TABLERO WEKAN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F359AD3-46F5-295E-F12F-C56EBD2A8841}"/>
              </a:ext>
            </a:extLst>
          </p:cNvPr>
          <p:cNvSpPr txBox="1"/>
          <p:nvPr/>
        </p:nvSpPr>
        <p:spPr>
          <a:xfrm>
            <a:off x="5508104" y="3363838"/>
            <a:ext cx="2883904" cy="1384995"/>
          </a:xfrm>
          <a:prstGeom prst="rect">
            <a:avLst/>
          </a:prstGeom>
          <a:solidFill>
            <a:srgbClr val="FFE4C9"/>
          </a:solidFill>
        </p:spPr>
        <p:txBody>
          <a:bodyPr wrap="square" rtlCol="0">
            <a:spAutoFit/>
          </a:bodyPr>
          <a:lstStyle/>
          <a:p>
            <a:r>
              <a:rPr lang="es-UY" sz="1400" dirty="0">
                <a:latin typeface="+mn-lt"/>
              </a:rPr>
              <a:t>Solicitud usuario </a:t>
            </a:r>
            <a:r>
              <a:rPr lang="es-UY" sz="1400" dirty="0" err="1">
                <a:latin typeface="+mn-lt"/>
              </a:rPr>
              <a:t>Wekan</a:t>
            </a:r>
            <a:endParaRPr lang="es-UY" sz="1400" dirty="0"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es-UY" sz="1400" dirty="0">
                <a:latin typeface="+mn-lt"/>
                <a:hlinkClick r:id="rId4"/>
              </a:rPr>
              <a:t>soportewekan@agesic.gub.uy</a:t>
            </a:r>
            <a:r>
              <a:rPr lang="es-UY" sz="1400" dirty="0">
                <a:latin typeface="+mn-lt"/>
              </a:rPr>
              <a:t> o </a:t>
            </a:r>
            <a:r>
              <a:rPr lang="es-UY" sz="1400" dirty="0">
                <a:latin typeface="+mn-lt"/>
                <a:hlinkClick r:id="rId5"/>
              </a:rPr>
              <a:t>soporte@agesic.gub.uy</a:t>
            </a:r>
            <a:endParaRPr lang="es-UY" sz="1400" dirty="0">
              <a:latin typeface="+mn-lt"/>
            </a:endParaRPr>
          </a:p>
          <a:p>
            <a:endParaRPr lang="es-UY" sz="1400" dirty="0">
              <a:latin typeface="+mn-lt"/>
            </a:endParaRPr>
          </a:p>
          <a:p>
            <a:r>
              <a:rPr lang="es-UY" sz="1400" dirty="0">
                <a:latin typeface="+mn-lt"/>
              </a:rPr>
              <a:t>Centro de apoyo al curso:</a:t>
            </a:r>
          </a:p>
          <a:p>
            <a:r>
              <a:rPr lang="es-UY" sz="1400" dirty="0">
                <a:latin typeface="+mn-lt"/>
              </a:rPr>
              <a:t>- Guía de uso de </a:t>
            </a:r>
            <a:r>
              <a:rPr lang="es-UY" sz="1400" dirty="0" err="1">
                <a:latin typeface="+mn-lt"/>
              </a:rPr>
              <a:t>Wekan</a:t>
            </a:r>
            <a:endParaRPr lang="es-UY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2719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3">
            <a:extLst>
              <a:ext uri="{FF2B5EF4-FFF2-40B4-BE49-F238E27FC236}">
                <a16:creationId xmlns:a16="http://schemas.microsoft.com/office/drawing/2014/main" id="{CE0998E3-F9BC-7D19-8EA6-AE849D42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FICHA DE PROYECTO EN SIGES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BD688F7-DE52-B91C-3E62-BB7BD9BD2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469916"/>
            <a:ext cx="3990332" cy="420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3">
            <a:extLst>
              <a:ext uri="{FF2B5EF4-FFF2-40B4-BE49-F238E27FC236}">
                <a16:creationId xmlns:a16="http://schemas.microsoft.com/office/drawing/2014/main" id="{CE0998E3-F9BC-7D19-8EA6-AE849D42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Visión del proyecto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22FCCF4-82FF-9668-B455-354D15800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898" y="335013"/>
            <a:ext cx="432048" cy="456879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DDA8A6D-A4D9-8115-E296-AADC28C9CB6A}"/>
              </a:ext>
            </a:extLst>
          </p:cNvPr>
          <p:cNvSpPr txBox="1"/>
          <p:nvPr/>
        </p:nvSpPr>
        <p:spPr>
          <a:xfrm>
            <a:off x="4198954" y="270381"/>
            <a:ext cx="1978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Determinar el </a:t>
            </a:r>
            <a:r>
              <a:rPr lang="es-UY" sz="1200" b="1" i="1" dirty="0">
                <a:latin typeface="+mn-lt"/>
              </a:rPr>
              <a:t>objetivo del proyecto</a:t>
            </a:r>
            <a:r>
              <a:rPr lang="es-UY" sz="1200" dirty="0">
                <a:latin typeface="+mn-lt"/>
              </a:rPr>
              <a:t> y los </a:t>
            </a:r>
            <a:r>
              <a:rPr lang="es-UY" sz="1200" b="1" i="1" dirty="0">
                <a:latin typeface="+mn-lt"/>
              </a:rPr>
              <a:t>propósitos</a:t>
            </a:r>
            <a:r>
              <a:rPr lang="es-UY" sz="1200" dirty="0">
                <a:latin typeface="+mn-lt"/>
              </a:rPr>
              <a:t> que lo justifican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78263073-C01E-391D-6CDE-6D0B12DB7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0232" y="1124237"/>
            <a:ext cx="394492" cy="435776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EC75FAA-21BB-E3B7-BB6C-1F0B6B0A0A8B}"/>
              </a:ext>
            </a:extLst>
          </p:cNvPr>
          <p:cNvSpPr txBox="1"/>
          <p:nvPr/>
        </p:nvSpPr>
        <p:spPr>
          <a:xfrm>
            <a:off x="5148064" y="1103935"/>
            <a:ext cx="2566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Identificar </a:t>
            </a:r>
            <a:r>
              <a:rPr lang="es-UY" sz="1200" b="1" i="1" dirty="0">
                <a:latin typeface="+mn-lt"/>
              </a:rPr>
              <a:t>las principales partes interesadas </a:t>
            </a:r>
            <a:r>
              <a:rPr lang="es-UY" sz="1200" dirty="0">
                <a:latin typeface="+mn-lt"/>
              </a:rPr>
              <a:t>del proyecto en Agesic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104E3AF8-079A-AF53-5631-11F508181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2728" y="1876996"/>
            <a:ext cx="456647" cy="461665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072C2EC4-C344-071B-8CEA-8CFAA0390B5E}"/>
              </a:ext>
            </a:extLst>
          </p:cNvPr>
          <p:cNvSpPr txBox="1"/>
          <p:nvPr/>
        </p:nvSpPr>
        <p:spPr>
          <a:xfrm>
            <a:off x="5868144" y="1842526"/>
            <a:ext cx="2556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Con interesados clave, identificar la </a:t>
            </a:r>
            <a:r>
              <a:rPr lang="es-UY" sz="1200" b="1" i="1" dirty="0">
                <a:latin typeface="+mn-lt"/>
              </a:rPr>
              <a:t>visión del proyecto</a:t>
            </a:r>
            <a:r>
              <a:rPr lang="es-UY" sz="1200" dirty="0">
                <a:latin typeface="+mn-lt"/>
              </a:rPr>
              <a:t>, incluyendo entregables, interesados en el organismo, restricciones y riesgos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E4B8F167-1F11-1BB2-AFCF-B3B043D0369A}"/>
              </a:ext>
            </a:extLst>
          </p:cNvPr>
          <p:cNvGrpSpPr/>
          <p:nvPr/>
        </p:nvGrpSpPr>
        <p:grpSpPr>
          <a:xfrm>
            <a:off x="3591941" y="2950449"/>
            <a:ext cx="3565510" cy="1420964"/>
            <a:chOff x="3649973" y="2950449"/>
            <a:chExt cx="3565510" cy="1420964"/>
          </a:xfrm>
        </p:grpSpPr>
        <p:sp>
          <p:nvSpPr>
            <p:cNvPr id="5" name="Rectángulo redondeado 49">
              <a:extLst>
                <a:ext uri="{FF2B5EF4-FFF2-40B4-BE49-F238E27FC236}">
                  <a16:creationId xmlns:a16="http://schemas.microsoft.com/office/drawing/2014/main" id="{66EAF769-953E-1DF7-68E6-03843A68AE6B}"/>
                </a:ext>
              </a:extLst>
            </p:cNvPr>
            <p:cNvSpPr/>
            <p:nvPr/>
          </p:nvSpPr>
          <p:spPr>
            <a:xfrm>
              <a:off x="3771827" y="3075269"/>
              <a:ext cx="3443656" cy="1296144"/>
            </a:xfrm>
            <a:prstGeom prst="roundRect">
              <a:avLst/>
            </a:prstGeom>
            <a:solidFill>
              <a:srgbClr val="E5FEDA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7FA9208C-8A53-5DEB-3A79-E40843B7245C}"/>
                </a:ext>
              </a:extLst>
            </p:cNvPr>
            <p:cNvSpPr txBox="1"/>
            <p:nvPr/>
          </p:nvSpPr>
          <p:spPr>
            <a:xfrm>
              <a:off x="4358643" y="3122163"/>
              <a:ext cx="25922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ü"/>
              </a:pPr>
              <a:r>
                <a:rPr lang="es-UY" sz="1400" b="1" i="1" dirty="0">
                  <a:latin typeface="+mn-lt"/>
                </a:rPr>
                <a:t>Tablero </a:t>
              </a:r>
              <a:r>
                <a:rPr lang="es-UY" sz="1400" b="1" i="1" dirty="0" err="1">
                  <a:latin typeface="+mn-lt"/>
                </a:rPr>
                <a:t>Wekan</a:t>
              </a:r>
              <a:r>
                <a:rPr lang="es-UY" sz="1400" b="1" i="1" dirty="0">
                  <a:latin typeface="+mn-lt"/>
                </a:rPr>
                <a:t> para Visión del proyecto o producto</a:t>
              </a:r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FEEDDDEA-759F-CBFE-A30C-1406D1933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E5E5E5"/>
                </a:clrFrom>
                <a:clrTo>
                  <a:srgbClr val="E5E5E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49973" y="2950449"/>
              <a:ext cx="517696" cy="510555"/>
            </a:xfrm>
            <a:prstGeom prst="rect">
              <a:avLst/>
            </a:prstGeom>
          </p:spPr>
        </p:pic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B56FF2EC-7331-9DFE-40BB-85D57C67C87E}"/>
              </a:ext>
            </a:extLst>
          </p:cNvPr>
          <p:cNvSpPr txBox="1"/>
          <p:nvPr/>
        </p:nvSpPr>
        <p:spPr>
          <a:xfrm>
            <a:off x="4332893" y="3781087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s-UY" sz="1400" b="1" i="1" dirty="0">
                <a:latin typeface="+mn-lt"/>
              </a:rPr>
              <a:t>Ficha del proyecto en </a:t>
            </a:r>
            <a:r>
              <a:rPr lang="es-UY" sz="1400" b="1" i="1" dirty="0" err="1">
                <a:latin typeface="+mn-lt"/>
              </a:rPr>
              <a:t>Siges</a:t>
            </a:r>
            <a:r>
              <a:rPr lang="es-UY" sz="1400" b="1" i="1" dirty="0">
                <a:latin typeface="+mn-lt"/>
              </a:rPr>
              <a:t> Portafolio</a:t>
            </a:r>
          </a:p>
        </p:txBody>
      </p:sp>
    </p:spTree>
    <p:extLst>
      <p:ext uri="{BB962C8B-B14F-4D97-AF65-F5344CB8AC3E}">
        <p14:creationId xmlns:p14="http://schemas.microsoft.com/office/powerpoint/2010/main" val="2713424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540142"/>
      </p:ext>
    </p:extLst>
  </p:cSld>
  <p:clrMapOvr>
    <a:masterClrMapping/>
  </p:clrMapOvr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5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12391</TotalTime>
  <Words>170</Words>
  <Application>Microsoft Office PowerPoint</Application>
  <PresentationFormat>Presentación en pantalla (16:9)</PresentationFormat>
  <Paragraphs>25</Paragraphs>
  <Slides>6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9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21" baseType="lpstr">
      <vt:lpstr>Arial</vt:lpstr>
      <vt:lpstr>Calibri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5_CONTENIDO 10 ENCUENTRO</vt:lpstr>
      <vt:lpstr>2_CONTENIDO 10 ENCUENTRO</vt:lpstr>
      <vt:lpstr>1_CONTENIDO 10 ENCUENTRO</vt:lpstr>
      <vt:lpstr>3_CONTENIDO 10 ENCUENTRO</vt:lpstr>
      <vt:lpstr>4_CONTENIDO 10 ENCUENTRO</vt:lpstr>
      <vt:lpstr>6_CONTENIDO 10 ENCUENTRO</vt:lpstr>
      <vt:lpstr>CorelDRAW</vt:lpstr>
      <vt:lpstr>Presentación de PowerPoint</vt:lpstr>
      <vt:lpstr>Visión del proyecto</vt:lpstr>
      <vt:lpstr>TABLERO WEKAN</vt:lpstr>
      <vt:lpstr>FICHA DE PROYECTO EN SIGES</vt:lpstr>
      <vt:lpstr>Visión del proyecto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572</cp:revision>
  <dcterms:created xsi:type="dcterms:W3CDTF">2017-07-14T14:51:12Z</dcterms:created>
  <dcterms:modified xsi:type="dcterms:W3CDTF">2024-04-17T13:11:29Z</dcterms:modified>
</cp:coreProperties>
</file>